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7"/>
  </p:notesMasterIdLst>
  <p:sldIdLst>
    <p:sldId id="258" r:id="rId2"/>
    <p:sldId id="259" r:id="rId3"/>
    <p:sldId id="263" r:id="rId4"/>
    <p:sldId id="256" r:id="rId5"/>
    <p:sldId id="264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746"/>
    <a:srgbClr val="00A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3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D795D-6D56-E24C-AFE6-92D89822E503}" type="datetimeFigureOut">
              <a:rPr lang="es-MX" smtClean="0"/>
              <a:t>8/11/23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1D100-7B45-374E-BCFF-626B0A8E65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9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A049F-2EBD-3047-AC6F-B52B09005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050308-DBFB-D94E-AE5A-2CB55E0ED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FDED0-AC5B-E54B-B2BF-7949235F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15D14F-CA7E-6E4B-BC16-BBDB14CE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9EBD6-C4AA-E149-87F0-8811D55C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18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0608C-E374-F945-B06E-FFA3EFA7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BFCC3E-B600-E648-9CA9-252A54875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A9CEB2-E46D-934A-AB1D-18235D1E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F0EB2-A6DD-5B43-826E-29A2A943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2948B7-3A8B-744B-ABA7-F01134A0A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30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FA83D9-79D0-1741-9E27-6734CAEFD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6B7DB8-D0A1-5A43-A275-66CB00839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603AEB-23AE-8242-945E-C210EDF5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F70B2-D2A0-A943-B292-E8520011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70F7D5-EA55-4E43-A8C9-88E6D764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46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6631B-69CF-B84A-A9F9-9F89B92C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D38E9C-D272-0F4B-A476-79ACA7F5A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B97095-9EFB-E148-9717-2CBD510C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BEC842-7DA4-2444-8FF5-C2381173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EC0BCD-15C4-A449-A090-BF50409B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34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2B3C7-B20C-4B4D-A3CC-7F1F10FF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7C13BE-FC73-FA4D-A202-CF1507C49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BC3923-19A9-AB4F-B42F-A84970ADE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78F4A-03D6-9740-8EC2-E3C2691A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516E0-BC25-9D48-8368-A426FBE94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41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561D9-9639-B649-AB36-A3E1E149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5AFCC-63AC-9045-8A22-E66960CB7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FEE549-32E6-9F4E-AE4A-0EE4A18F0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EDE8DF-2DBB-5542-8712-27A01A3A6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0B5073-E367-EC45-B44B-57EA946A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B20C2C-DBB8-DF48-82C0-96B177A6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00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D4BC0-D4DC-7040-8C69-1D5862B6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4B4D14-1E76-124C-B3F3-F0D286062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51FC89-E390-604A-934C-4BEC3760A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2E4CC3-5D85-524C-BFB4-0B5E56D6A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23BB84-6B97-2449-AB1A-C504A3CD5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A2D488-2FE0-4B46-9E85-48BA61A9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9B556F-922D-3B49-9FA4-0F079528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B0E0C0-0B67-C74D-A652-10C6E92C5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04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57834-1F39-154E-9B0E-2BD6E926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4779C2-F388-B849-A4F3-A80B01ED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1D3658-0EEC-FB4D-A832-C84B500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E83744-D53B-4944-BE9B-DB3C09DA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5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818563-A52A-4E4C-BC32-8CD06235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9DB294-A28E-B44F-A890-684BBF39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D0077C-2314-5D46-986F-F5BC8AF6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6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4AC4B-509C-914A-BD45-53F045FE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5501E-3A1D-6246-A383-416B439E7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439900-86EF-F440-8634-5BF83FA22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2E477D-923C-9B48-A517-F96A3437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7E5677-7E2C-5849-969C-E734CEE4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289B18-8D0D-A84C-9006-CC7DB902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47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83B88E-B67C-5B42-92FA-D266C959F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CC4B2D-ED11-9546-975C-B1EA3015B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028443-055A-7042-B985-23B5AE09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A111A2-F95E-1F44-9E63-5130A608D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64F87-9B30-B644-A378-5C672F2C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1070B-A888-C94F-AEE4-D392DB96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93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D89E47-BB59-A440-BDEA-9CACA541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292ACF-B208-1543-98E0-E1C6EB17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05CEAA-1B29-D248-BDA3-B1C73115A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1A202-7832-C24A-9944-CB01671B2549}" type="datetimeFigureOut">
              <a:rPr lang="es-MX" smtClean="0"/>
              <a:t>8/11/23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5919F0-6FC4-BF42-AF98-DB28DEC4F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C49518-180D-9E4C-9CAE-04FD38F6C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DE897-8A33-B048-9E6E-2F09877C57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3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3C0B52B-021B-124F-A11F-0B6C1F6DB4A9}"/>
              </a:ext>
            </a:extLst>
          </p:cNvPr>
          <p:cNvSpPr txBox="1">
            <a:spLocks/>
          </p:cNvSpPr>
          <p:nvPr/>
        </p:nvSpPr>
        <p:spPr bwMode="black">
          <a:xfrm>
            <a:off x="1600200" y="2606040"/>
            <a:ext cx="8991600" cy="16459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4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</a:p>
          <a:p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18A5CDE-590E-B74C-AB0B-7CFF2687F481}"/>
              </a:ext>
            </a:extLst>
          </p:cNvPr>
          <p:cNvSpPr txBox="1"/>
          <p:nvPr/>
        </p:nvSpPr>
        <p:spPr>
          <a:xfrm>
            <a:off x="708074" y="5198091"/>
            <a:ext cx="10775853" cy="119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ALUMNO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CARRERA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0770D539-322F-CF49-80CD-7688BDAE9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7841" y="181816"/>
            <a:ext cx="1645921" cy="164592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4677056-5E89-D342-B39B-5B5BFF9234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9494"/>
          <a:stretch/>
        </p:blipFill>
        <p:spPr>
          <a:xfrm>
            <a:off x="2715593" y="718544"/>
            <a:ext cx="4090650" cy="756144"/>
          </a:xfrm>
          <a:prstGeom prst="rect">
            <a:avLst/>
          </a:prstGeom>
        </p:spPr>
      </p:pic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1293D7B6-7F45-1CD0-886A-1398CE8A6B6B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14744" y="802257"/>
            <a:ext cx="2926554" cy="57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6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8C517-FB33-4941-9AC6-A9493927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32" y="4706699"/>
            <a:ext cx="7729728" cy="1188720"/>
          </a:xfrm>
          <a:noFill/>
          <a:ln>
            <a:noFill/>
          </a:ln>
        </p:spPr>
        <p:txBody>
          <a:bodyPr/>
          <a:lstStyle/>
          <a:p>
            <a:pPr algn="ctr"/>
            <a:endParaRPr lang="es-MX" b="1" dirty="0">
              <a:solidFill>
                <a:srgbClr val="2637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086C7F4-D36A-A341-9DB7-747B9EBD7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5959" y="2615610"/>
            <a:ext cx="1898569" cy="1898569"/>
          </a:xfrm>
          <a:prstGeom prst="rect">
            <a:avLst/>
          </a:prstGeom>
        </p:spPr>
      </p:pic>
      <p:pic>
        <p:nvPicPr>
          <p:cNvPr id="8" name="Imagen 7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1B518FF4-A650-991C-A9EF-CCD05D424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629" y="1907485"/>
            <a:ext cx="6660000" cy="131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0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5E0542BD-EE20-3443-AE59-D08FE8F4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74" y="2479715"/>
            <a:ext cx="1898569" cy="1898569"/>
          </a:xfrm>
          <a:prstGeom prst="rect">
            <a:avLst/>
          </a:prstGeom>
        </p:spPr>
      </p:pic>
      <p:graphicFrame>
        <p:nvGraphicFramePr>
          <p:cNvPr id="8" name="Group 4">
            <a:extLst>
              <a:ext uri="{FF2B5EF4-FFF2-40B4-BE49-F238E27FC236}">
                <a16:creationId xmlns:a16="http://schemas.microsoft.com/office/drawing/2014/main" id="{F5C67F92-176F-6E4C-859A-727AA0731B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840873"/>
              </p:ext>
            </p:extLst>
          </p:nvPr>
        </p:nvGraphicFramePr>
        <p:xfrm>
          <a:off x="3465708" y="1567469"/>
          <a:ext cx="8229600" cy="3157792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Tipo de Cobertura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Posición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Riesgo a Cubrir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solidFill>
                      <a:srgbClr val="2637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A0AF"/>
                          </a:solidFill>
                          <a:effectLst/>
                        </a:rPr>
                        <a:t>Operación de cobertura</a:t>
                      </a:r>
                      <a:endParaRPr kumimoji="0" lang="es-ES_tradnl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A0A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anchor="ctr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637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Cobertura Corta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Destinada a proteger el valor de una inversión que poseemos actualmente.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 Ej. </a:t>
                      </a: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Posee una cartera de renta variable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Caída de los precios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Venta de futuros sobre el activo a cubrir.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 esta forma se obtiene un beneficio que compense las pérdidas.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Cobertura Larga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L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Se utiliza en situaciones en las que el inversor se anticipa en una compra de activos que realizará en el futuro.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 Ej. </a:t>
                      </a: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Expectativas de comprar una cartera de renta variable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Aumento de los precios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263746"/>
                          </a:solidFill>
                          <a:effectLst/>
                        </a:rPr>
                        <a:t>Compra de futuros sobre el activo a cubrir.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74C0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s-ES_tradnl" sz="1400" dirty="0">
                          <a:solidFill>
                            <a:srgbClr val="263746"/>
                          </a:solidFill>
                        </a:rPr>
                        <a:t>De esta forma, el inversor puede garantizarse hoy el precio al que los activos se adquirirán en el futuro.</a:t>
                      </a:r>
                      <a:endParaRPr kumimoji="0" lang="es-ES_tradn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6374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488" marR="90488" marT="44450" marB="44450" horzOverflow="overflow">
                    <a:lnR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637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C865FE8A-E092-994C-87EA-241D8C453211}"/>
              </a:ext>
            </a:extLst>
          </p:cNvPr>
          <p:cNvSpPr txBox="1"/>
          <p:nvPr/>
        </p:nvSpPr>
        <p:spPr>
          <a:xfrm>
            <a:off x="3465708" y="5303883"/>
            <a:ext cx="8229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S" sz="16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16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B46C6AFC-8A28-13F5-5637-AC9FFA36753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8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12D2305-16A4-334E-BA53-A771BACE9A05}"/>
              </a:ext>
            </a:extLst>
          </p:cNvPr>
          <p:cNvSpPr txBox="1"/>
          <p:nvPr/>
        </p:nvSpPr>
        <p:spPr>
          <a:xfrm>
            <a:off x="3945356" y="1806215"/>
            <a:ext cx="72703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E0542BD-EE20-3443-AE59-D08FE8F4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74" y="2479715"/>
            <a:ext cx="1898569" cy="1898569"/>
          </a:xfrm>
          <a:prstGeom prst="rect">
            <a:avLst/>
          </a:prstGeom>
        </p:spPr>
      </p:pic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FB844F69-D3CA-3F4E-8BBA-428D3DBAD9D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5AF97AB-F944-CB47-8B96-4A669B10E12A}"/>
              </a:ext>
            </a:extLst>
          </p:cNvPr>
          <p:cNvSpPr txBox="1"/>
          <p:nvPr/>
        </p:nvSpPr>
        <p:spPr>
          <a:xfrm>
            <a:off x="6748391" y="312026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A0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4BC3BE71-DDC9-C64A-BC25-6C3E16D7751C}"/>
              </a:ext>
            </a:extLst>
          </p:cNvPr>
          <p:cNvCxnSpPr>
            <a:cxnSpLocks/>
          </p:cNvCxnSpPr>
          <p:nvPr/>
        </p:nvCxnSpPr>
        <p:spPr>
          <a:xfrm>
            <a:off x="4390885" y="896801"/>
            <a:ext cx="6379247" cy="0"/>
          </a:xfrm>
          <a:prstGeom prst="line">
            <a:avLst/>
          </a:prstGeom>
          <a:ln>
            <a:solidFill>
              <a:srgbClr val="263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12D2305-16A4-334E-BA53-A771BACE9A05}"/>
              </a:ext>
            </a:extLst>
          </p:cNvPr>
          <p:cNvSpPr txBox="1"/>
          <p:nvPr/>
        </p:nvSpPr>
        <p:spPr>
          <a:xfrm>
            <a:off x="3945356" y="1806215"/>
            <a:ext cx="7270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>
                <a:srgbClr val="00A0AF"/>
              </a:buClr>
            </a:pPr>
            <a:r>
              <a:rPr lang="es-ES" sz="2400" dirty="0">
                <a:solidFill>
                  <a:srgbClr val="2637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agregar una nueva diapositiva con este diseño de clic en la diapositiva y seleccione “duplicar diapositiva”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E0542BD-EE20-3443-AE59-D08FE8F4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74" y="2479715"/>
            <a:ext cx="1898569" cy="189856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E7DDE0E-8E65-F6B5-4E26-E2EF8641B3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044" r="3377" b="28507"/>
          <a:stretch/>
        </p:blipFill>
        <p:spPr>
          <a:xfrm>
            <a:off x="6040179" y="3137646"/>
            <a:ext cx="3184799" cy="331694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2558BB8-FEB6-7325-6B13-A508AA0D194D}"/>
              </a:ext>
            </a:extLst>
          </p:cNvPr>
          <p:cNvSpPr/>
          <p:nvPr/>
        </p:nvSpPr>
        <p:spPr>
          <a:xfrm>
            <a:off x="6748391" y="5405718"/>
            <a:ext cx="2270103" cy="313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 descr="Imagen que contiene objeto, firmar, reloj, calle&#10;&#10;Descripción generada automáticamente">
            <a:extLst>
              <a:ext uri="{FF2B5EF4-FFF2-40B4-BE49-F238E27FC236}">
                <a16:creationId xmlns:a16="http://schemas.microsoft.com/office/drawing/2014/main" id="{6C15795D-1DF3-8FBB-1C76-E840A448022E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halkSketc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9656" y="317506"/>
            <a:ext cx="2248134" cy="44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5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293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Stephanie Alejandra Barajas Requenes</cp:lastModifiedBy>
  <cp:revision>12</cp:revision>
  <dcterms:created xsi:type="dcterms:W3CDTF">2019-03-15T18:24:06Z</dcterms:created>
  <dcterms:modified xsi:type="dcterms:W3CDTF">2023-11-08T21:32:27Z</dcterms:modified>
</cp:coreProperties>
</file>